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55" d="100"/>
          <a:sy n="55" d="100"/>
        </p:scale>
        <p:origin x="1600" y="20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theme" Target="theme/theme1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viewProps" Target="viewProps.xml"/><Relationship Id="rId5" Type="http://schemas.openxmlformats.org/officeDocument/2006/relationships/slide" Target="slides/slide4.xml"/><Relationship Id="rId10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68075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09279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22237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1431425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064837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22449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015873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02771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29998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072656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8923693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CAD085-E8A6-8845-BD4E-CB4CCA059FC4}" type="datetimeFigureOut">
              <a:rPr lang="en-US" smtClean="0"/>
              <a:t>3/10/2026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1FF6DA9-008F-8B48-92A6-B652298478B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0997751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45D37F4E-DDB4-456B-97E0-9937730A039F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1714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9369" y="238539"/>
            <a:ext cx="8263890" cy="1434415"/>
          </a:xfrm>
        </p:spPr>
        <p:txBody>
          <a:bodyPr anchor="b">
            <a:normAutofit/>
          </a:bodyPr>
          <a:lstStyle/>
          <a:p>
            <a:r>
              <a:rPr lang="el-GR" sz="4700"/>
              <a:t>Πανελλήνια Ημέρα Φιλάθλου</a:t>
            </a:r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B2DD41CD-8F47-4F56-AD12-4E2FF769698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29369" y="1681544"/>
            <a:ext cx="8229600" cy="18288"/>
          </a:xfrm>
          <a:custGeom>
            <a:avLst/>
            <a:gdLst>
              <a:gd name="csX0" fmla="*/ 0 w 8229600"/>
              <a:gd name="csY0" fmla="*/ 0 h 18288"/>
              <a:gd name="csX1" fmla="*/ 521208 w 8229600"/>
              <a:gd name="csY1" fmla="*/ 0 h 18288"/>
              <a:gd name="csX2" fmla="*/ 1371600 w 8229600"/>
              <a:gd name="csY2" fmla="*/ 0 h 18288"/>
              <a:gd name="csX3" fmla="*/ 2221992 w 8229600"/>
              <a:gd name="csY3" fmla="*/ 0 h 18288"/>
              <a:gd name="csX4" fmla="*/ 3072384 w 8229600"/>
              <a:gd name="csY4" fmla="*/ 0 h 18288"/>
              <a:gd name="csX5" fmla="*/ 3511296 w 8229600"/>
              <a:gd name="csY5" fmla="*/ 0 h 18288"/>
              <a:gd name="csX6" fmla="*/ 4114800 w 8229600"/>
              <a:gd name="csY6" fmla="*/ 0 h 18288"/>
              <a:gd name="csX7" fmla="*/ 4553712 w 8229600"/>
              <a:gd name="csY7" fmla="*/ 0 h 18288"/>
              <a:gd name="csX8" fmla="*/ 5239512 w 8229600"/>
              <a:gd name="csY8" fmla="*/ 0 h 18288"/>
              <a:gd name="csX9" fmla="*/ 5843016 w 8229600"/>
              <a:gd name="csY9" fmla="*/ 0 h 18288"/>
              <a:gd name="csX10" fmla="*/ 6611112 w 8229600"/>
              <a:gd name="csY10" fmla="*/ 0 h 18288"/>
              <a:gd name="csX11" fmla="*/ 7461504 w 8229600"/>
              <a:gd name="csY11" fmla="*/ 0 h 18288"/>
              <a:gd name="csX12" fmla="*/ 8229600 w 8229600"/>
              <a:gd name="csY12" fmla="*/ 0 h 18288"/>
              <a:gd name="csX13" fmla="*/ 8229600 w 8229600"/>
              <a:gd name="csY13" fmla="*/ 18288 h 18288"/>
              <a:gd name="csX14" fmla="*/ 7461504 w 8229600"/>
              <a:gd name="csY14" fmla="*/ 18288 h 18288"/>
              <a:gd name="csX15" fmla="*/ 6940296 w 8229600"/>
              <a:gd name="csY15" fmla="*/ 18288 h 18288"/>
              <a:gd name="csX16" fmla="*/ 6419088 w 8229600"/>
              <a:gd name="csY16" fmla="*/ 18288 h 18288"/>
              <a:gd name="csX17" fmla="*/ 5650992 w 8229600"/>
              <a:gd name="csY17" fmla="*/ 18288 h 18288"/>
              <a:gd name="csX18" fmla="*/ 5129784 w 8229600"/>
              <a:gd name="csY18" fmla="*/ 18288 h 18288"/>
              <a:gd name="csX19" fmla="*/ 4690872 w 8229600"/>
              <a:gd name="csY19" fmla="*/ 18288 h 18288"/>
              <a:gd name="csX20" fmla="*/ 4087368 w 8229600"/>
              <a:gd name="csY20" fmla="*/ 18288 h 18288"/>
              <a:gd name="csX21" fmla="*/ 3401568 w 8229600"/>
              <a:gd name="csY21" fmla="*/ 18288 h 18288"/>
              <a:gd name="csX22" fmla="*/ 2798064 w 8229600"/>
              <a:gd name="csY22" fmla="*/ 18288 h 18288"/>
              <a:gd name="csX23" fmla="*/ 2276856 w 8229600"/>
              <a:gd name="csY23" fmla="*/ 18288 h 18288"/>
              <a:gd name="csX24" fmla="*/ 1426464 w 8229600"/>
              <a:gd name="csY24" fmla="*/ 18288 h 18288"/>
              <a:gd name="csX25" fmla="*/ 740664 w 8229600"/>
              <a:gd name="csY25" fmla="*/ 18288 h 18288"/>
              <a:gd name="csX26" fmla="*/ 0 w 8229600"/>
              <a:gd name="csY26" fmla="*/ 18288 h 18288"/>
              <a:gd name="csX27" fmla="*/ 0 w 8229600"/>
              <a:gd name="csY27" fmla="*/ 0 h 18288"/>
            </a:gdLst>
            <a:ahLst/>
            <a:cxnLst>
              <a:cxn ang="0">
                <a:pos x="csX0" y="csY0"/>
              </a:cxn>
              <a:cxn ang="0">
                <a:pos x="csX1" y="csY1"/>
              </a:cxn>
              <a:cxn ang="0">
                <a:pos x="csX2" y="csY2"/>
              </a:cxn>
              <a:cxn ang="0">
                <a:pos x="csX3" y="csY3"/>
              </a:cxn>
              <a:cxn ang="0">
                <a:pos x="csX4" y="csY4"/>
              </a:cxn>
              <a:cxn ang="0">
                <a:pos x="csX5" y="csY5"/>
              </a:cxn>
              <a:cxn ang="0">
                <a:pos x="csX6" y="csY6"/>
              </a:cxn>
              <a:cxn ang="0">
                <a:pos x="csX7" y="csY7"/>
              </a:cxn>
              <a:cxn ang="0">
                <a:pos x="csX8" y="csY8"/>
              </a:cxn>
              <a:cxn ang="0">
                <a:pos x="csX9" y="csY9"/>
              </a:cxn>
              <a:cxn ang="0">
                <a:pos x="csX10" y="csY10"/>
              </a:cxn>
              <a:cxn ang="0">
                <a:pos x="csX11" y="csY11"/>
              </a:cxn>
              <a:cxn ang="0">
                <a:pos x="csX12" y="csY12"/>
              </a:cxn>
              <a:cxn ang="0">
                <a:pos x="csX13" y="csY13"/>
              </a:cxn>
              <a:cxn ang="0">
                <a:pos x="csX14" y="csY14"/>
              </a:cxn>
              <a:cxn ang="0">
                <a:pos x="csX15" y="csY15"/>
              </a:cxn>
              <a:cxn ang="0">
                <a:pos x="csX16" y="csY16"/>
              </a:cxn>
              <a:cxn ang="0">
                <a:pos x="csX17" y="csY17"/>
              </a:cxn>
              <a:cxn ang="0">
                <a:pos x="csX18" y="csY18"/>
              </a:cxn>
              <a:cxn ang="0">
                <a:pos x="csX19" y="csY19"/>
              </a:cxn>
              <a:cxn ang="0">
                <a:pos x="csX20" y="csY20"/>
              </a:cxn>
              <a:cxn ang="0">
                <a:pos x="csX21" y="csY21"/>
              </a:cxn>
              <a:cxn ang="0">
                <a:pos x="csX22" y="csY22"/>
              </a:cxn>
              <a:cxn ang="0">
                <a:pos x="csX23" y="csY23"/>
              </a:cxn>
              <a:cxn ang="0">
                <a:pos x="csX24" y="csY24"/>
              </a:cxn>
              <a:cxn ang="0">
                <a:pos x="csX25" y="csY25"/>
              </a:cxn>
              <a:cxn ang="0">
                <a:pos x="csX26" y="csY26"/>
              </a:cxn>
              <a:cxn ang="0">
                <a:pos x="csX27" y="csY27"/>
              </a:cxn>
            </a:cxnLst>
            <a:rect l="l" t="t" r="r" b="b"/>
            <a:pathLst>
              <a:path w="8229600" h="18288" fill="none" extrusionOk="0">
                <a:moveTo>
                  <a:pt x="0" y="0"/>
                </a:moveTo>
                <a:cubicBezTo>
                  <a:pt x="227594" y="-4267"/>
                  <a:pt x="329693" y="13251"/>
                  <a:pt x="521208" y="0"/>
                </a:cubicBezTo>
                <a:cubicBezTo>
                  <a:pt x="712723" y="-13251"/>
                  <a:pt x="1137373" y="-13618"/>
                  <a:pt x="1371600" y="0"/>
                </a:cubicBezTo>
                <a:cubicBezTo>
                  <a:pt x="1605827" y="13618"/>
                  <a:pt x="1975382" y="-27374"/>
                  <a:pt x="2221992" y="0"/>
                </a:cubicBezTo>
                <a:cubicBezTo>
                  <a:pt x="2468602" y="27374"/>
                  <a:pt x="2863316" y="-20517"/>
                  <a:pt x="3072384" y="0"/>
                </a:cubicBezTo>
                <a:cubicBezTo>
                  <a:pt x="3281452" y="20517"/>
                  <a:pt x="3331438" y="10793"/>
                  <a:pt x="3511296" y="0"/>
                </a:cubicBezTo>
                <a:cubicBezTo>
                  <a:pt x="3691154" y="-10793"/>
                  <a:pt x="3906405" y="-29737"/>
                  <a:pt x="4114800" y="0"/>
                </a:cubicBezTo>
                <a:cubicBezTo>
                  <a:pt x="4323195" y="29737"/>
                  <a:pt x="4428852" y="-2234"/>
                  <a:pt x="4553712" y="0"/>
                </a:cubicBezTo>
                <a:cubicBezTo>
                  <a:pt x="4678572" y="2234"/>
                  <a:pt x="5065629" y="29368"/>
                  <a:pt x="5239512" y="0"/>
                </a:cubicBezTo>
                <a:cubicBezTo>
                  <a:pt x="5413395" y="-29368"/>
                  <a:pt x="5703888" y="11839"/>
                  <a:pt x="5843016" y="0"/>
                </a:cubicBezTo>
                <a:cubicBezTo>
                  <a:pt x="5982144" y="-11839"/>
                  <a:pt x="6260765" y="24719"/>
                  <a:pt x="6611112" y="0"/>
                </a:cubicBezTo>
                <a:cubicBezTo>
                  <a:pt x="6961459" y="-24719"/>
                  <a:pt x="7228293" y="32959"/>
                  <a:pt x="7461504" y="0"/>
                </a:cubicBezTo>
                <a:cubicBezTo>
                  <a:pt x="7694715" y="-32959"/>
                  <a:pt x="7990029" y="-3422"/>
                  <a:pt x="8229600" y="0"/>
                </a:cubicBezTo>
                <a:cubicBezTo>
                  <a:pt x="8228940" y="5812"/>
                  <a:pt x="8229447" y="9773"/>
                  <a:pt x="8229600" y="18288"/>
                </a:cubicBezTo>
                <a:cubicBezTo>
                  <a:pt x="7940706" y="-9293"/>
                  <a:pt x="7792584" y="-16009"/>
                  <a:pt x="7461504" y="18288"/>
                </a:cubicBezTo>
                <a:cubicBezTo>
                  <a:pt x="7130424" y="52585"/>
                  <a:pt x="7080072" y="43845"/>
                  <a:pt x="6940296" y="18288"/>
                </a:cubicBezTo>
                <a:cubicBezTo>
                  <a:pt x="6800520" y="-7269"/>
                  <a:pt x="6672872" y="26671"/>
                  <a:pt x="6419088" y="18288"/>
                </a:cubicBezTo>
                <a:cubicBezTo>
                  <a:pt x="6165304" y="9905"/>
                  <a:pt x="5869721" y="4987"/>
                  <a:pt x="5650992" y="18288"/>
                </a:cubicBezTo>
                <a:cubicBezTo>
                  <a:pt x="5432263" y="31589"/>
                  <a:pt x="5308310" y="3023"/>
                  <a:pt x="5129784" y="18288"/>
                </a:cubicBezTo>
                <a:cubicBezTo>
                  <a:pt x="4951258" y="33553"/>
                  <a:pt x="4799696" y="15357"/>
                  <a:pt x="4690872" y="18288"/>
                </a:cubicBezTo>
                <a:cubicBezTo>
                  <a:pt x="4582048" y="21219"/>
                  <a:pt x="4311124" y="-7836"/>
                  <a:pt x="4087368" y="18288"/>
                </a:cubicBezTo>
                <a:cubicBezTo>
                  <a:pt x="3863612" y="44412"/>
                  <a:pt x="3730288" y="13374"/>
                  <a:pt x="3401568" y="18288"/>
                </a:cubicBezTo>
                <a:cubicBezTo>
                  <a:pt x="3072848" y="23202"/>
                  <a:pt x="3020684" y="32425"/>
                  <a:pt x="2798064" y="18288"/>
                </a:cubicBezTo>
                <a:cubicBezTo>
                  <a:pt x="2575444" y="4151"/>
                  <a:pt x="2440915" y="-7352"/>
                  <a:pt x="2276856" y="18288"/>
                </a:cubicBezTo>
                <a:cubicBezTo>
                  <a:pt x="2112797" y="43928"/>
                  <a:pt x="1726502" y="-9560"/>
                  <a:pt x="1426464" y="18288"/>
                </a:cubicBezTo>
                <a:cubicBezTo>
                  <a:pt x="1126426" y="46136"/>
                  <a:pt x="992925" y="21016"/>
                  <a:pt x="740664" y="18288"/>
                </a:cubicBezTo>
                <a:cubicBezTo>
                  <a:pt x="488403" y="15560"/>
                  <a:pt x="195650" y="-16061"/>
                  <a:pt x="0" y="18288"/>
                </a:cubicBezTo>
                <a:cubicBezTo>
                  <a:pt x="348" y="9455"/>
                  <a:pt x="654" y="3983"/>
                  <a:pt x="0" y="0"/>
                </a:cubicBezTo>
                <a:close/>
              </a:path>
              <a:path w="8229600" h="18288" stroke="0" extrusionOk="0">
                <a:moveTo>
                  <a:pt x="0" y="0"/>
                </a:moveTo>
                <a:cubicBezTo>
                  <a:pt x="259263" y="-9445"/>
                  <a:pt x="404731" y="4427"/>
                  <a:pt x="521208" y="0"/>
                </a:cubicBezTo>
                <a:cubicBezTo>
                  <a:pt x="637685" y="-4427"/>
                  <a:pt x="839187" y="564"/>
                  <a:pt x="960120" y="0"/>
                </a:cubicBezTo>
                <a:cubicBezTo>
                  <a:pt x="1081053" y="-564"/>
                  <a:pt x="1313469" y="-16481"/>
                  <a:pt x="1481328" y="0"/>
                </a:cubicBezTo>
                <a:cubicBezTo>
                  <a:pt x="1649187" y="16481"/>
                  <a:pt x="1885247" y="26161"/>
                  <a:pt x="2167128" y="0"/>
                </a:cubicBezTo>
                <a:cubicBezTo>
                  <a:pt x="2449009" y="-26161"/>
                  <a:pt x="2761875" y="-22202"/>
                  <a:pt x="2935224" y="0"/>
                </a:cubicBezTo>
                <a:cubicBezTo>
                  <a:pt x="3108573" y="22202"/>
                  <a:pt x="3540687" y="-2863"/>
                  <a:pt x="3785616" y="0"/>
                </a:cubicBezTo>
                <a:cubicBezTo>
                  <a:pt x="4030545" y="2863"/>
                  <a:pt x="4280774" y="-12442"/>
                  <a:pt x="4636008" y="0"/>
                </a:cubicBezTo>
                <a:cubicBezTo>
                  <a:pt x="4991242" y="12442"/>
                  <a:pt x="5025483" y="16914"/>
                  <a:pt x="5239512" y="0"/>
                </a:cubicBezTo>
                <a:cubicBezTo>
                  <a:pt x="5453541" y="-16914"/>
                  <a:pt x="5754008" y="16592"/>
                  <a:pt x="6007608" y="0"/>
                </a:cubicBezTo>
                <a:cubicBezTo>
                  <a:pt x="6261208" y="-16592"/>
                  <a:pt x="6407957" y="-11909"/>
                  <a:pt x="6693408" y="0"/>
                </a:cubicBezTo>
                <a:cubicBezTo>
                  <a:pt x="6978859" y="11909"/>
                  <a:pt x="7015437" y="-20890"/>
                  <a:pt x="7296912" y="0"/>
                </a:cubicBezTo>
                <a:cubicBezTo>
                  <a:pt x="7578387" y="20890"/>
                  <a:pt x="7859622" y="46406"/>
                  <a:pt x="8229600" y="0"/>
                </a:cubicBezTo>
                <a:cubicBezTo>
                  <a:pt x="8230508" y="6337"/>
                  <a:pt x="8228722" y="11778"/>
                  <a:pt x="8229600" y="18288"/>
                </a:cubicBezTo>
                <a:cubicBezTo>
                  <a:pt x="8075287" y="35054"/>
                  <a:pt x="7821366" y="21850"/>
                  <a:pt x="7626096" y="18288"/>
                </a:cubicBezTo>
                <a:cubicBezTo>
                  <a:pt x="7430826" y="14726"/>
                  <a:pt x="7320004" y="-9669"/>
                  <a:pt x="7022592" y="18288"/>
                </a:cubicBezTo>
                <a:cubicBezTo>
                  <a:pt x="6725180" y="46245"/>
                  <a:pt x="6348804" y="-14025"/>
                  <a:pt x="6172200" y="18288"/>
                </a:cubicBezTo>
                <a:cubicBezTo>
                  <a:pt x="5995596" y="50601"/>
                  <a:pt x="5788102" y="22890"/>
                  <a:pt x="5650992" y="18288"/>
                </a:cubicBezTo>
                <a:cubicBezTo>
                  <a:pt x="5513882" y="13686"/>
                  <a:pt x="5198399" y="29121"/>
                  <a:pt x="4882896" y="18288"/>
                </a:cubicBezTo>
                <a:cubicBezTo>
                  <a:pt x="4567393" y="7455"/>
                  <a:pt x="4557008" y="26965"/>
                  <a:pt x="4443984" y="18288"/>
                </a:cubicBezTo>
                <a:cubicBezTo>
                  <a:pt x="4330960" y="9611"/>
                  <a:pt x="4061674" y="28891"/>
                  <a:pt x="3758184" y="18288"/>
                </a:cubicBezTo>
                <a:cubicBezTo>
                  <a:pt x="3454694" y="7685"/>
                  <a:pt x="3380392" y="19119"/>
                  <a:pt x="3236976" y="18288"/>
                </a:cubicBezTo>
                <a:cubicBezTo>
                  <a:pt x="3093560" y="17457"/>
                  <a:pt x="2632116" y="37607"/>
                  <a:pt x="2386584" y="18288"/>
                </a:cubicBezTo>
                <a:cubicBezTo>
                  <a:pt x="2141052" y="-1031"/>
                  <a:pt x="2110884" y="28777"/>
                  <a:pt x="1947672" y="18288"/>
                </a:cubicBezTo>
                <a:cubicBezTo>
                  <a:pt x="1784460" y="7799"/>
                  <a:pt x="1535467" y="461"/>
                  <a:pt x="1261872" y="18288"/>
                </a:cubicBezTo>
                <a:cubicBezTo>
                  <a:pt x="988277" y="36115"/>
                  <a:pt x="1021096" y="10375"/>
                  <a:pt x="822960" y="18288"/>
                </a:cubicBezTo>
                <a:cubicBezTo>
                  <a:pt x="624824" y="26201"/>
                  <a:pt x="298309" y="1283"/>
                  <a:pt x="0" y="18288"/>
                </a:cubicBezTo>
                <a:cubicBezTo>
                  <a:pt x="-633" y="12278"/>
                  <a:pt x="-757" y="5867"/>
                  <a:pt x="0" y="0"/>
                </a:cubicBezTo>
                <a:close/>
              </a:path>
            </a:pathLst>
          </a:custGeom>
          <a:solidFill>
            <a:schemeClr val="accent2">
              <a:alpha val="75000"/>
            </a:schemeClr>
          </a:solidFill>
          <a:ln w="44450" cap="rnd">
            <a:solidFill>
              <a:schemeClr val="accent2">
                <a:alpha val="75000"/>
              </a:schemeClr>
            </a:solidFill>
            <a:round/>
            <a:extLst>
              <a:ext uri="{C807C97D-BFC1-408E-A445-0C87EB9F89A2}">
                <ask:lineSketchStyleProps xmlns:ask="http://schemas.microsoft.com/office/drawing/2018/sketchyshapes" sd="2727557108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29369" y="2071316"/>
            <a:ext cx="5035164" cy="4119172"/>
          </a:xfrm>
        </p:spPr>
        <p:txBody>
          <a:bodyPr anchor="t">
            <a:normAutofit/>
          </a:bodyPr>
          <a:lstStyle/>
          <a:p>
            <a:r>
              <a:rPr lang="el-GR" sz="1900"/>
              <a:t>• Η ημέρα είναι αφιερωμένη σε όλους τους φιλάθλους.</a:t>
            </a:r>
          </a:p>
          <a:p>
            <a:r>
              <a:rPr lang="el-GR" sz="1900"/>
              <a:t>• Ο αθλητισμός πρέπει να ενώνει τους ανθρώπους.</a:t>
            </a:r>
          </a:p>
          <a:p>
            <a:r>
              <a:rPr lang="el-GR" sz="1900"/>
              <a:t>• Σημαντικές αξίες: σεβασμός, χαρά του παιχνιδιού, ευ αγωνίζεσθαι.</a:t>
            </a:r>
          </a:p>
          <a:p>
            <a:endParaRPr lang="el-GR" sz="1900"/>
          </a:p>
        </p:txBody>
      </p:sp>
      <p:pic>
        <p:nvPicPr>
          <p:cNvPr id="4" name="Εικόνα 3" descr="Γενική λήψη θαυμαστών που χειροκροτούν την ομάδα τους σε ένα γήπεδο κατά τη  διάρκεια ενός πρωταθλήματος ποδοσφαίρου. Βαθμολογία ομ Στοκ Εικόνα - εικόνα  από επαγγελματικός, χέρια: 292134305">
            <a:extLst>
              <a:ext uri="{FF2B5EF4-FFF2-40B4-BE49-F238E27FC236}">
                <a16:creationId xmlns:a16="http://schemas.microsoft.com/office/drawing/2014/main" id="{00079149-DA45-F09F-D2F5-E842344718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0156" r="29438"/>
          <a:stretch>
            <a:fillRect/>
          </a:stretch>
        </p:blipFill>
        <p:spPr>
          <a:xfrm>
            <a:off x="5756743" y="2093976"/>
            <a:ext cx="2955798" cy="4096512"/>
          </a:xfrm>
          <a:prstGeom prst="rect">
            <a:avLst/>
          </a:prstGeom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520" y="741391"/>
            <a:ext cx="3175795" cy="1616203"/>
          </a:xfrm>
        </p:spPr>
        <p:txBody>
          <a:bodyPr anchor="b">
            <a:normAutofit/>
          </a:bodyPr>
          <a:lstStyle/>
          <a:p>
            <a:r>
              <a:rPr lang="el-GR" sz="2800"/>
              <a:t>Τι σημαίνει να είμαι φίλαθλος;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519" y="2533476"/>
            <a:ext cx="3175796" cy="3447832"/>
          </a:xfrm>
        </p:spPr>
        <p:txBody>
          <a:bodyPr anchor="t">
            <a:normAutofit/>
          </a:bodyPr>
          <a:lstStyle/>
          <a:p>
            <a:r>
              <a:rPr lang="el-GR" sz="1700" dirty="0"/>
              <a:t>• Φίλαθλος είναι αυτός που αγαπά τον αθλητισμό.</a:t>
            </a:r>
          </a:p>
          <a:p>
            <a:r>
              <a:rPr lang="el-GR" sz="1700" dirty="0"/>
              <a:t>• Υποστηρίζει την ομάδα του με σεβασμό.</a:t>
            </a:r>
          </a:p>
          <a:p>
            <a:r>
              <a:rPr lang="el-GR" sz="1700" dirty="0"/>
              <a:t>• Χαίρεται το παιχνίδι είτε κερδίσει είτε χάσει η ομάδα του.</a:t>
            </a:r>
          </a:p>
          <a:p>
            <a:endParaRPr lang="el-GR" sz="1700" dirty="0"/>
          </a:p>
        </p:txBody>
      </p:sp>
      <p:pic>
        <p:nvPicPr>
          <p:cNvPr id="4" name="Εικόνα 3" descr="EuroBasket: 1.500 Έλληνες φίλαθλοι στο πλευρό της Εθνικής για τον κρίσιμο  αγώνα με την Τουρκία - ΤΑ ΝΕΑ">
            <a:extLst>
              <a:ext uri="{FF2B5EF4-FFF2-40B4-BE49-F238E27FC236}">
                <a16:creationId xmlns:a16="http://schemas.microsoft.com/office/drawing/2014/main" id="{F0FBFD8A-29C7-87B6-10E2-28294DDA9E9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9312" r="16085" b="1"/>
          <a:stretch>
            <a:fillRect/>
          </a:stretch>
        </p:blipFill>
        <p:spPr>
          <a:xfrm>
            <a:off x="4391167" y="877414"/>
            <a:ext cx="4090159" cy="49846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520" y="741391"/>
            <a:ext cx="3175795" cy="1616203"/>
          </a:xfrm>
        </p:spPr>
        <p:txBody>
          <a:bodyPr anchor="b">
            <a:normAutofit/>
          </a:bodyPr>
          <a:lstStyle/>
          <a:p>
            <a:r>
              <a:rPr lang="el-GR" sz="2800"/>
              <a:t>Το «ευ αγωνίζεσθαι»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519" y="2533476"/>
            <a:ext cx="3175796" cy="3447832"/>
          </a:xfrm>
        </p:spPr>
        <p:txBody>
          <a:bodyPr anchor="t">
            <a:normAutofit/>
          </a:bodyPr>
          <a:lstStyle/>
          <a:p>
            <a:r>
              <a:rPr lang="el-GR" sz="1700" dirty="0"/>
              <a:t>• Παίζουμε τίμια.</a:t>
            </a:r>
          </a:p>
          <a:p>
            <a:r>
              <a:rPr lang="el-GR" sz="1700" dirty="0"/>
              <a:t>• Σεβόμαστε τον αντίπαλο.</a:t>
            </a:r>
          </a:p>
          <a:p>
            <a:r>
              <a:rPr lang="el-GR" sz="1700" dirty="0"/>
              <a:t>• Τηρούμε τους κανόνες.</a:t>
            </a:r>
          </a:p>
          <a:p>
            <a:r>
              <a:rPr lang="el-GR" sz="1700" dirty="0"/>
              <a:t>• Δεχόμαστε το αποτέλεσμα.</a:t>
            </a:r>
          </a:p>
          <a:p>
            <a:endParaRPr lang="el-GR" sz="1700" dirty="0"/>
          </a:p>
        </p:txBody>
      </p:sp>
      <p:pic>
        <p:nvPicPr>
          <p:cNvPr id="4" name="Εικόνα 3" descr="Άνδρες παίκτες βόλεϊ που δίνουν ο ένας το χέρι στον άλλο στο φιλέ σε ένα  γυμναστήριο σχολείου κοντά σε πάγκο, μπάλα και διαγραμμίσ Στοκ Εικόνες -  εικόνα από γυμνάσιο, μαύρα: 401094644">
            <a:extLst>
              <a:ext uri="{FF2B5EF4-FFF2-40B4-BE49-F238E27FC236}">
                <a16:creationId xmlns:a16="http://schemas.microsoft.com/office/drawing/2014/main" id="{366C79B3-B683-E8BE-FDD1-99CA4209D93C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21079" r="19557" b="1"/>
          <a:stretch>
            <a:fillRect/>
          </a:stretch>
        </p:blipFill>
        <p:spPr>
          <a:xfrm>
            <a:off x="4391167" y="877414"/>
            <a:ext cx="4090159" cy="49846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7520" y="741391"/>
            <a:ext cx="3175795" cy="1616203"/>
          </a:xfrm>
        </p:spPr>
        <p:txBody>
          <a:bodyPr anchor="b">
            <a:normAutofit/>
          </a:bodyPr>
          <a:lstStyle/>
          <a:p>
            <a:r>
              <a:rPr lang="el-GR" sz="2800"/>
              <a:t>Τι ΔΕΝ πρέπει να κάνει ένας φίλαθλος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57519" y="2533476"/>
            <a:ext cx="3175796" cy="3447832"/>
          </a:xfrm>
        </p:spPr>
        <p:txBody>
          <a:bodyPr anchor="t">
            <a:normAutofit/>
          </a:bodyPr>
          <a:lstStyle/>
          <a:p>
            <a:r>
              <a:rPr lang="el-GR" sz="1700"/>
              <a:t>• Να φωνάζει προσβλητικά συνθήματα.</a:t>
            </a:r>
          </a:p>
          <a:p>
            <a:r>
              <a:rPr lang="el-GR" sz="1700"/>
              <a:t>• Να προκαλεί βία.</a:t>
            </a:r>
          </a:p>
          <a:p>
            <a:r>
              <a:rPr lang="el-GR" sz="1700"/>
              <a:t>• Να καταστρέφει γήπεδα.</a:t>
            </a:r>
          </a:p>
          <a:p>
            <a:r>
              <a:rPr lang="el-GR" sz="1700"/>
              <a:t>• Να μην σέβεται τους άλλους.</a:t>
            </a:r>
          </a:p>
          <a:p>
            <a:endParaRPr lang="el-GR" sz="1700"/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E6FCD8BC-DD0E-9486-0F27-9CC4809AD7E4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36882" r="17168" b="1"/>
          <a:stretch>
            <a:fillRect/>
          </a:stretch>
        </p:blipFill>
        <p:spPr>
          <a:xfrm>
            <a:off x="4396321" y="877414"/>
            <a:ext cx="4090159" cy="4984683"/>
          </a:xfrm>
          <a:prstGeom prst="rect">
            <a:avLst/>
          </a:prstGeom>
        </p:spPr>
      </p:pic>
      <p:grpSp>
        <p:nvGrpSpPr>
          <p:cNvPr id="9" name="Group 8">
            <a:extLst>
              <a:ext uri="{FF2B5EF4-FFF2-40B4-BE49-F238E27FC236}">
                <a16:creationId xmlns:a16="http://schemas.microsoft.com/office/drawing/2014/main" id="{434FA563-76F6-CDCF-AEA0-A7B78E44647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1D2E3CAA-F1BA-6695-301D-22564C38286F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2F3F0F2C-04A5-144D-BDCF-C387072897E6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32713" y="741391"/>
            <a:ext cx="2582636" cy="1616203"/>
          </a:xfrm>
        </p:spPr>
        <p:txBody>
          <a:bodyPr anchor="b">
            <a:normAutofit/>
          </a:bodyPr>
          <a:lstStyle/>
          <a:p>
            <a:r>
              <a:rPr lang="el-GR" sz="2800"/>
              <a:t>Ο σωστός φίλαθλος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15707039-2011-207E-6EB5-341B2C60FE8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0335" y="2034744"/>
            <a:ext cx="4837162" cy="2717870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932713" y="2533476"/>
            <a:ext cx="2582636" cy="3447832"/>
          </a:xfrm>
        </p:spPr>
        <p:txBody>
          <a:bodyPr anchor="t">
            <a:normAutofit/>
          </a:bodyPr>
          <a:lstStyle/>
          <a:p>
            <a:r>
              <a:rPr lang="el-GR" sz="1700"/>
              <a:t>• Σέβεται όλους τους παίκτες.</a:t>
            </a:r>
          </a:p>
          <a:p>
            <a:r>
              <a:rPr lang="el-GR" sz="1700"/>
              <a:t>• Χειροκροτεί την καλή προσπάθεια.</a:t>
            </a:r>
          </a:p>
          <a:p>
            <a:r>
              <a:rPr lang="el-GR" sz="1700"/>
              <a:t>• Χαίρεται τον αθλητισμό.</a:t>
            </a:r>
          </a:p>
          <a:p>
            <a:r>
              <a:rPr lang="el-GR" sz="1700"/>
              <a:t>• Δίνει το καλό παράδειγμα.</a:t>
            </a:r>
          </a:p>
          <a:p>
            <a:endParaRPr lang="el-GR" sz="1700"/>
          </a:p>
        </p:txBody>
      </p:sp>
      <p:grpSp>
        <p:nvGrpSpPr>
          <p:cNvPr id="9" name="Group 8">
            <a:extLst>
              <a:ext uri="{FF2B5EF4-FFF2-40B4-BE49-F238E27FC236}">
                <a16:creationId xmlns:a16="http://schemas.microsoft.com/office/drawing/2014/main" id="{31C49F18-8757-4E87-5C2E-9D6D7B82BA3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-3768" y="6737718"/>
            <a:ext cx="9155399" cy="123363"/>
            <a:chOff x="-5025" y="6737718"/>
            <a:chExt cx="12207200" cy="123363"/>
          </a:xfrm>
        </p:grpSpPr>
        <p:sp>
          <p:nvSpPr>
            <p:cNvPr id="10" name="Rectangle 9">
              <a:extLst>
                <a:ext uri="{FF2B5EF4-FFF2-40B4-BE49-F238E27FC236}">
                  <a16:creationId xmlns:a16="http://schemas.microsoft.com/office/drawing/2014/main" id="{25C84D91-E5BF-B919-ACEF-4A25262CEE72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5400000" flipH="1">
              <a:off x="6036894" y="695800"/>
              <a:ext cx="123362" cy="12207199"/>
            </a:xfrm>
            <a:prstGeom prst="rect">
              <a:avLst/>
            </a:prstGeom>
            <a:gradFill>
              <a:gsLst>
                <a:gs pos="0">
                  <a:schemeClr val="accent5"/>
                </a:gs>
                <a:gs pos="100000">
                  <a:schemeClr val="accent2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DD889E38-27CA-E23F-B646-8D7B4BB17DBC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 rot="16200000">
              <a:off x="9176406" y="3835311"/>
              <a:ext cx="123362" cy="5928176"/>
            </a:xfrm>
            <a:prstGeom prst="rect">
              <a:avLst/>
            </a:prstGeom>
            <a:gradFill>
              <a:gsLst>
                <a:gs pos="19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0" y="741391"/>
            <a:ext cx="3908475" cy="1616203"/>
          </a:xfrm>
        </p:spPr>
        <p:txBody>
          <a:bodyPr anchor="b">
            <a:normAutofit/>
          </a:bodyPr>
          <a:lstStyle/>
          <a:p>
            <a:r>
              <a:rPr lang="el-GR" sz="2800"/>
              <a:t>Ο αθλητισμός μας ενώνει</a:t>
            </a:r>
          </a:p>
        </p:txBody>
      </p:sp>
      <p:pic>
        <p:nvPicPr>
          <p:cNvPr id="4" name="Εικόνα 3">
            <a:extLst>
              <a:ext uri="{FF2B5EF4-FFF2-40B4-BE49-F238E27FC236}">
                <a16:creationId xmlns:a16="http://schemas.microsoft.com/office/drawing/2014/main" id="{8F65CA46-FE8C-9C43-BEEA-7C0B02ED00E6}"/>
              </a:ext>
            </a:extLst>
          </p:cNvPr>
          <p:cNvPicPr>
            <a:picLocks noChangeAspect="1"/>
          </p:cNvPicPr>
          <p:nvPr/>
        </p:nvPicPr>
        <p:blipFill>
          <a:blip r:embed="rId2"/>
          <a:srcRect l="8351" r="13166" b="2"/>
          <a:stretch>
            <a:fillRect/>
          </a:stretch>
        </p:blipFill>
        <p:spPr>
          <a:xfrm>
            <a:off x="20" y="-18829"/>
            <a:ext cx="4075465" cy="3455514"/>
          </a:xfrm>
          <a:prstGeom prst="rect">
            <a:avLst/>
          </a:prstGeom>
        </p:spPr>
      </p:pic>
      <p:pic>
        <p:nvPicPr>
          <p:cNvPr id="5" name="Εικόνα 4">
            <a:extLst>
              <a:ext uri="{FF2B5EF4-FFF2-40B4-BE49-F238E27FC236}">
                <a16:creationId xmlns:a16="http://schemas.microsoft.com/office/drawing/2014/main" id="{74B0B00E-3C9D-2120-9BD2-8F873BC92099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 l="1274" r="7766" b="2"/>
          <a:stretch>
            <a:fillRect/>
          </a:stretch>
        </p:blipFill>
        <p:spPr>
          <a:xfrm>
            <a:off x="20" y="3421856"/>
            <a:ext cx="4075466" cy="3447832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923615DC-F5A3-677C-DB79-DA387F11FC4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GrpSpPr>
            <a:grpSpLocks noGrp="1" noUngrp="1" noRot="1" noChangeAspect="1" noMove="1" noResize="1"/>
          </p:cNvGrp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GrpSpPr>
        <p:grpSpPr>
          <a:xfrm>
            <a:off x="0" y="0"/>
            <a:ext cx="92521" cy="6858000"/>
            <a:chOff x="12068638" y="0"/>
            <a:chExt cx="123362" cy="6858000"/>
          </a:xfrm>
        </p:grpSpPr>
        <p:sp>
          <p:nvSpPr>
            <p:cNvPr id="11" name="Rectangle 10">
              <a:extLst>
                <a:ext uri="{FF2B5EF4-FFF2-40B4-BE49-F238E27FC236}">
                  <a16:creationId xmlns:a16="http://schemas.microsoft.com/office/drawing/2014/main" id="{BCB2E658-9767-8805-2BCB-63F4F3AECE48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0"/>
              <a:ext cx="123362" cy="6858000"/>
            </a:xfrm>
            <a:prstGeom prst="rect">
              <a:avLst/>
            </a:prstGeom>
            <a:gradFill>
              <a:gsLst>
                <a:gs pos="0">
                  <a:schemeClr val="accent2"/>
                </a:gs>
                <a:gs pos="100000">
                  <a:schemeClr val="accent5"/>
                </a:gs>
              </a:gsLst>
              <a:lin ang="18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Rectangle 11">
              <a:extLst>
                <a:ext uri="{FF2B5EF4-FFF2-40B4-BE49-F238E27FC236}">
                  <a16:creationId xmlns:a16="http://schemas.microsoft.com/office/drawing/2014/main" id="{BEA709A9-EE8C-7D2E-43D2-E8A342BA033D}"/>
                </a:ext>
                <a:ext uri="{C183D7F6-B498-43B3-948B-1728B52AA6E4}">
                  <adec:decorative xmlns:adec="http://schemas.microsoft.com/office/drawing/2017/decorative" val="1"/>
                </a:ext>
              </a:extLst>
            </p:cNvPr>
            <p:cNvSpPr/>
            <p:nvPr>
              <p:extLst>
                <p:ext uri="{386F3935-93C4-4BCD-93E2-E3B085C9AB24}">
                  <p16:designElem xmlns:p16="http://schemas.microsoft.com/office/powerpoint/2015/main" val="1"/>
                </p:ext>
              </p:extLst>
            </p:nvPr>
          </p:nvSpPr>
          <p:spPr>
            <a:xfrm>
              <a:off x="12068638" y="3527553"/>
              <a:ext cx="123362" cy="3330447"/>
            </a:xfrm>
            <a:prstGeom prst="rect">
              <a:avLst/>
            </a:prstGeom>
            <a:gradFill>
              <a:gsLst>
                <a:gs pos="27000">
                  <a:schemeClr val="accent5">
                    <a:alpha val="0"/>
                  </a:schemeClr>
                </a:gs>
                <a:gs pos="100000">
                  <a:schemeClr val="accent5">
                    <a:lumMod val="60000"/>
                    <a:lumOff val="40000"/>
                  </a:schemeClr>
                </a:gs>
              </a:gsLst>
              <a:lin ang="600000" scaled="0"/>
            </a:gra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9" y="2533476"/>
            <a:ext cx="3908476" cy="3447832"/>
          </a:xfrm>
        </p:spPr>
        <p:txBody>
          <a:bodyPr anchor="t">
            <a:normAutofit/>
          </a:bodyPr>
          <a:lstStyle/>
          <a:p>
            <a:r>
              <a:rPr lang="el-GR" sz="1700"/>
              <a:t>• Ο αθλητισμός σημαίνει χαρά, συνεργασία και σεβασμό.</a:t>
            </a:r>
          </a:p>
          <a:p>
            <a:r>
              <a:rPr lang="el-GR" sz="1700"/>
              <a:t>• Όλοι μπορούμε να είμαστε καλοί φίλαθλοι.</a:t>
            </a:r>
          </a:p>
          <a:p>
            <a:r>
              <a:rPr lang="el-GR" sz="1700"/>
              <a:t>• Ας γεμίσουμε τα γήπεδα με χειροκροτήματα και όχι με βία!</a:t>
            </a:r>
          </a:p>
          <a:p>
            <a:endParaRPr lang="el-GR" sz="1700"/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70DFC902-7D23-471A-B557-B6B6917D7A0D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7" y="-5705"/>
            <a:ext cx="9143993" cy="1694346"/>
          </a:xfrm>
          <a:prstGeom prst="rect">
            <a:avLst/>
          </a:prstGeom>
          <a:solidFill>
            <a:schemeClr val="tx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A55D5633-D557-4DCA-982C-FF36EB7A1C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1688641"/>
            <a:ext cx="9143992" cy="5169359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450D3AD2-FA80-415F-A9CE-54D884561CD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867638" y="2010758"/>
            <a:ext cx="342892" cy="4571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3F7F9283-CE61-1F04-7E7B-56D274B97D65}"/>
              </a:ext>
            </a:extLst>
          </p:cNvPr>
          <p:cNvSpPr txBox="1"/>
          <p:nvPr/>
        </p:nvSpPr>
        <p:spPr>
          <a:xfrm>
            <a:off x="866661" y="2217343"/>
            <a:ext cx="7410669" cy="395961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/>
              <a:t>«Τι θα έκανες εσύ;»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/>
              <a:t>Ερώτηση στους μαθητές:</a:t>
            </a:r>
            <a:endParaRPr lang="en-US" sz="21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/>
              <a:t>«Η ομάδα σου χάνει έναν αγώνα και κάποιοι φίλαθλοι αρχίζουν να φωνάζουν άσχημα συνθήματα στους παίκτες της άλλης ομάδας.</a:t>
            </a:r>
            <a:br>
              <a:rPr lang="en-US" sz="2100"/>
            </a:br>
            <a:r>
              <a:rPr lang="en-US" sz="2100"/>
              <a:t>Εσύ τι θα έκανες;»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 b="1"/>
              <a:t>Επιλογές για συζήτηση:</a:t>
            </a:r>
            <a:endParaRPr lang="en-US" sz="2100"/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/>
              <a:t>Α) Φωνάζω κι εγώ μαζί τους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/>
              <a:t>Β) Σταματώ να συμμετέχω και λέω ότι δεν είναι σωστό</a:t>
            </a:r>
          </a:p>
          <a:p>
            <a:pPr indent="-228600" defTabSz="914400">
              <a:lnSpc>
                <a:spcPct val="90000"/>
              </a:lnSpc>
              <a:spcAft>
                <a:spcPts val="600"/>
              </a:spcAft>
              <a:buFont typeface="Arial" panose="020B0604020202020204" pitchFamily="34" charset="0"/>
              <a:buChar char="•"/>
            </a:pPr>
            <a:r>
              <a:rPr lang="en-US" sz="2100"/>
              <a:t>Γ) Χειροκροτώ την προσπάθεια όλων των παικτών</a:t>
            </a:r>
          </a:p>
        </p:txBody>
      </p:sp>
    </p:spTree>
    <p:extLst>
      <p:ext uri="{BB962C8B-B14F-4D97-AF65-F5344CB8AC3E}">
        <p14:creationId xmlns:p14="http://schemas.microsoft.com/office/powerpoint/2010/main" val="421855623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32BC26D8-82FB-445E-AA49-62A77D7C1EE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74413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>
            <a:extLst>
              <a:ext uri="{FF2B5EF4-FFF2-40B4-BE49-F238E27FC236}">
                <a16:creationId xmlns:a16="http://schemas.microsoft.com/office/drawing/2014/main" id="{CB44330D-EA18-4254-AA95-EB49948539B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57759" y="480060"/>
            <a:ext cx="8428482" cy="589788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2" name="Εικόνα 1">
            <a:extLst>
              <a:ext uri="{FF2B5EF4-FFF2-40B4-BE49-F238E27FC236}">
                <a16:creationId xmlns:a16="http://schemas.microsoft.com/office/drawing/2014/main" id="{E1DC2C0D-A5B4-030C-1626-E32BFAA8CE5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12101" y="643467"/>
            <a:ext cx="3119796" cy="5571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6640683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54</TotalTime>
  <Words>251</Words>
  <Application>Microsoft Office PowerPoint</Application>
  <PresentationFormat>Προβολή στην οθόνη (4:3)</PresentationFormat>
  <Paragraphs>34</Paragraphs>
  <Slides>8</Slides>
  <Notes>0</Notes>
  <HiddenSlides>0</HiddenSlides>
  <MMClips>0</MMClips>
  <ScaleCrop>false</ScaleCrop>
  <HeadingPairs>
    <vt:vector size="6" baseType="variant">
      <vt:variant>
        <vt:lpstr>Γραμματοσειρές που χρησιμοποιούνται</vt:lpstr>
      </vt:variant>
      <vt:variant>
        <vt:i4>2</vt:i4>
      </vt:variant>
      <vt:variant>
        <vt:lpstr>Θέμα</vt:lpstr>
      </vt:variant>
      <vt:variant>
        <vt:i4>1</vt:i4>
      </vt:variant>
      <vt:variant>
        <vt:lpstr>Τίτλοι διαφανειών</vt:lpstr>
      </vt:variant>
      <vt:variant>
        <vt:i4>8</vt:i4>
      </vt:variant>
    </vt:vector>
  </HeadingPairs>
  <TitlesOfParts>
    <vt:vector size="11" baseType="lpstr">
      <vt:lpstr>Arial</vt:lpstr>
      <vt:lpstr>Calibri</vt:lpstr>
      <vt:lpstr>Office Theme</vt:lpstr>
      <vt:lpstr>Πανελλήνια Ημέρα Φιλάθλου</vt:lpstr>
      <vt:lpstr>Τι σημαίνει να είμαι φίλαθλος;</vt:lpstr>
      <vt:lpstr>Το «ευ αγωνίζεσθαι»</vt:lpstr>
      <vt:lpstr>Τι ΔΕΝ πρέπει να κάνει ένας φίλαθλος</vt:lpstr>
      <vt:lpstr>Ο σωστός φίλαθλος</vt:lpstr>
      <vt:lpstr>Ο αθλητισμός μας ενώνει</vt:lpstr>
      <vt:lpstr>Παρουσίαση του PowerPoint</vt:lpstr>
      <vt:lpstr>Παρουσίαση του PowerPoint</vt:lpstr>
    </vt:vector>
  </TitlesOfParts>
  <Manager/>
  <Company/>
  <LinksUpToDate>false</LinksUpToDate>
  <SharedDoc>false</SharedDoc>
  <HyperlinkBase/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subject/>
  <dc:creator/>
  <cp:keywords/>
  <dc:description>generated using python-pptx</dc:description>
  <cp:lastModifiedBy>ΓΙΩΡΓΟΣ ΔΙΑΚΟΣ</cp:lastModifiedBy>
  <cp:revision>4</cp:revision>
  <dcterms:created xsi:type="dcterms:W3CDTF">2013-01-27T09:14:16Z</dcterms:created>
  <dcterms:modified xsi:type="dcterms:W3CDTF">2026-03-10T07:49:23Z</dcterms:modified>
  <cp:category/>
</cp:coreProperties>
</file>